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0"/>
  </p:notesMasterIdLst>
  <p:sldIdLst>
    <p:sldId id="256" r:id="rId2"/>
    <p:sldId id="265" r:id="rId3"/>
    <p:sldId id="266" r:id="rId4"/>
    <p:sldId id="257" r:id="rId5"/>
    <p:sldId id="259" r:id="rId6"/>
    <p:sldId id="261" r:id="rId7"/>
    <p:sldId id="260"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1FDF8-1559-4E32-BE6D-F2862DC76E94}" type="datetimeFigureOut">
              <a:rPr lang="en-GB" smtClean="0"/>
              <a:t>06/05/2020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17F28-7FC7-4D27-9C91-DD257158CB78}" type="slidenum">
              <a:rPr lang="en-GB" smtClean="0"/>
              <a:t>‹#›</a:t>
            </a:fld>
            <a:endParaRPr lang="en-GB"/>
          </a:p>
        </p:txBody>
      </p:sp>
    </p:spTree>
    <p:extLst>
      <p:ext uri="{BB962C8B-B14F-4D97-AF65-F5344CB8AC3E}">
        <p14:creationId xmlns:p14="http://schemas.microsoft.com/office/powerpoint/2010/main" val="351265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want you children to be happy,</a:t>
            </a:r>
            <a:r>
              <a:rPr lang="en-GB" baseline="0" dirty="0" smtClean="0"/>
              <a:t> independent, curious, confident, sociable and ready to learn</a:t>
            </a:r>
            <a:endParaRPr lang="en-GB" dirty="0"/>
          </a:p>
        </p:txBody>
      </p:sp>
      <p:sp>
        <p:nvSpPr>
          <p:cNvPr id="4" name="Slide Number Placeholder 3"/>
          <p:cNvSpPr>
            <a:spLocks noGrp="1"/>
          </p:cNvSpPr>
          <p:nvPr>
            <p:ph type="sldNum" sz="quarter" idx="10"/>
          </p:nvPr>
        </p:nvSpPr>
        <p:spPr/>
        <p:txBody>
          <a:bodyPr/>
          <a:lstStyle/>
          <a:p>
            <a:fld id="{5AE17F28-7FC7-4D27-9C91-DD257158CB78}" type="slidenum">
              <a:rPr lang="en-GB" smtClean="0"/>
              <a:t>4</a:t>
            </a:fld>
            <a:endParaRPr lang="en-GB"/>
          </a:p>
        </p:txBody>
      </p:sp>
    </p:spTree>
    <p:extLst>
      <p:ext uri="{BB962C8B-B14F-4D97-AF65-F5344CB8AC3E}">
        <p14:creationId xmlns:p14="http://schemas.microsoft.com/office/powerpoint/2010/main" val="199940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about what we can do to get ready for supporting your child- what you can do and what your child will be able to do.</a:t>
            </a:r>
            <a:endParaRPr lang="en-GB" dirty="0"/>
          </a:p>
        </p:txBody>
      </p:sp>
      <p:sp>
        <p:nvSpPr>
          <p:cNvPr id="4" name="Slide Number Placeholder 3"/>
          <p:cNvSpPr>
            <a:spLocks noGrp="1"/>
          </p:cNvSpPr>
          <p:nvPr>
            <p:ph type="sldNum" sz="quarter" idx="10"/>
          </p:nvPr>
        </p:nvSpPr>
        <p:spPr/>
        <p:txBody>
          <a:bodyPr/>
          <a:lstStyle/>
          <a:p>
            <a:fld id="{5AE17F28-7FC7-4D27-9C91-DD257158CB78}" type="slidenum">
              <a:rPr lang="en-GB" smtClean="0"/>
              <a:t>5</a:t>
            </a:fld>
            <a:endParaRPr lang="en-GB"/>
          </a:p>
        </p:txBody>
      </p:sp>
    </p:spTree>
    <p:extLst>
      <p:ext uri="{BB962C8B-B14F-4D97-AF65-F5344CB8AC3E}">
        <p14:creationId xmlns:p14="http://schemas.microsoft.com/office/powerpoint/2010/main" val="337715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E17F28-7FC7-4D27-9C91-DD257158CB78}" type="slidenum">
              <a:rPr lang="en-GB" smtClean="0"/>
              <a:t>7</a:t>
            </a:fld>
            <a:endParaRPr lang="en-GB"/>
          </a:p>
        </p:txBody>
      </p:sp>
    </p:spTree>
    <p:extLst>
      <p:ext uri="{BB962C8B-B14F-4D97-AF65-F5344CB8AC3E}">
        <p14:creationId xmlns:p14="http://schemas.microsoft.com/office/powerpoint/2010/main" val="51415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hand to answer questions.</a:t>
            </a:r>
            <a:endParaRPr lang="en-GB" dirty="0"/>
          </a:p>
        </p:txBody>
      </p:sp>
      <p:sp>
        <p:nvSpPr>
          <p:cNvPr id="4" name="Slide Number Placeholder 3"/>
          <p:cNvSpPr>
            <a:spLocks noGrp="1"/>
          </p:cNvSpPr>
          <p:nvPr>
            <p:ph type="sldNum" sz="quarter" idx="10"/>
          </p:nvPr>
        </p:nvSpPr>
        <p:spPr/>
        <p:txBody>
          <a:bodyPr/>
          <a:lstStyle/>
          <a:p>
            <a:fld id="{5AE17F28-7FC7-4D27-9C91-DD257158CB78}" type="slidenum">
              <a:rPr lang="en-GB" smtClean="0"/>
              <a:t>8</a:t>
            </a:fld>
            <a:endParaRPr lang="en-GB"/>
          </a:p>
        </p:txBody>
      </p:sp>
    </p:spTree>
    <p:extLst>
      <p:ext uri="{BB962C8B-B14F-4D97-AF65-F5344CB8AC3E}">
        <p14:creationId xmlns:p14="http://schemas.microsoft.com/office/powerpoint/2010/main" val="147997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5/6/2020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5/6/2020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5/6/2020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5/6/2020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sp>
        <p:nvSpPr>
          <p:cNvPr id="2" name="Title 1"/>
          <p:cNvSpPr>
            <a:spLocks noGrp="1"/>
          </p:cNvSpPr>
          <p:nvPr>
            <p:ph type="ctrTitle"/>
          </p:nvPr>
        </p:nvSpPr>
        <p:spPr>
          <a:xfrm>
            <a:off x="1063498" y="1170534"/>
            <a:ext cx="7315200" cy="3255264"/>
          </a:xfrm>
        </p:spPr>
        <p:txBody>
          <a:bodyPr/>
          <a:lstStyle/>
          <a:p>
            <a:r>
              <a:rPr lang="en-GB" dirty="0" smtClean="0"/>
              <a:t>Welcome to East Preston Infants</a:t>
            </a:r>
            <a:endParaRPr lang="en-GB"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023" y="2668555"/>
            <a:ext cx="1585119" cy="169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05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567543"/>
            <a:ext cx="7315200" cy="2037805"/>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Please return Baseline forms</a:t>
            </a:r>
            <a:br>
              <a:rPr lang="en-GB" dirty="0" smtClean="0"/>
            </a:br>
            <a:r>
              <a:rPr lang="en-GB" sz="3600" dirty="0" smtClean="0"/>
              <a:t>We would normally have shared the following information with you at our first information meeting. We hope you find  this information helpful.</a:t>
            </a:r>
            <a:endParaRPr lang="en-GB" sz="3600"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7629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5850835" y="952263"/>
            <a:ext cx="7938052" cy="646331"/>
          </a:xfrm>
          <a:prstGeom prst="rect">
            <a:avLst/>
          </a:prstGeom>
          <a:noFill/>
        </p:spPr>
        <p:txBody>
          <a:bodyPr wrap="square" rtlCol="0">
            <a:spAutoFit/>
          </a:bodyPr>
          <a:lstStyle/>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3" name="Rectangle 2"/>
          <p:cNvSpPr/>
          <p:nvPr/>
        </p:nvSpPr>
        <p:spPr>
          <a:xfrm>
            <a:off x="2372139" y="1744965"/>
            <a:ext cx="7156173" cy="3025818"/>
          </a:xfrm>
          <a:prstGeom prst="rect">
            <a:avLst/>
          </a:prstGeom>
        </p:spPr>
        <p:txBody>
          <a:bodyPr wrap="square">
            <a:spAutoFit/>
          </a:bodyPr>
          <a:lstStyle/>
          <a:p>
            <a:endParaRPr lang="en-GB" dirty="0"/>
          </a:p>
        </p:txBody>
      </p:sp>
      <p:sp>
        <p:nvSpPr>
          <p:cNvPr id="4" name="AutoShape 2" descr="Image result for planet child it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872899" y="697306"/>
            <a:ext cx="10347758" cy="5786199"/>
          </a:xfrm>
          <a:prstGeom prst="rect">
            <a:avLst/>
          </a:prstGeom>
          <a:noFill/>
          <a:ln w="57150">
            <a:solidFill>
              <a:srgbClr val="002060"/>
            </a:solidFill>
          </a:ln>
        </p:spPr>
        <p:txBody>
          <a:bodyPr wrap="square" rtlCol="0">
            <a:spAutoFit/>
          </a:bodyPr>
          <a:lstStyle/>
          <a:p>
            <a:pPr algn="ctr"/>
            <a:r>
              <a:rPr lang="en-GB" sz="3200" u="sng" dirty="0" smtClean="0">
                <a:latin typeface="Comic Sans MS" panose="030F0702030302020204" pitchFamily="66" charset="0"/>
              </a:rPr>
              <a:t>Partnership between home and school</a:t>
            </a:r>
          </a:p>
          <a:p>
            <a:pPr algn="ctr"/>
            <a:r>
              <a:rPr lang="en-GB" sz="3200" dirty="0" smtClean="0">
                <a:latin typeface="Comic Sans MS" panose="030F0702030302020204" pitchFamily="66" charset="0"/>
              </a:rPr>
              <a:t>It is so important that we build a positive relationship with you and your child. We </a:t>
            </a:r>
            <a:r>
              <a:rPr lang="en-GB" sz="3200" dirty="0" smtClean="0">
                <a:latin typeface="Comic Sans MS" panose="030F0702030302020204" pitchFamily="66" charset="0"/>
              </a:rPr>
              <a:t>want </a:t>
            </a:r>
            <a:r>
              <a:rPr lang="en-GB" sz="3200" dirty="0" smtClean="0">
                <a:latin typeface="Comic Sans MS" panose="030F0702030302020204" pitchFamily="66" charset="0"/>
              </a:rPr>
              <a:t>your child to achieve to the very best of their ability at school. If we work together and have a shared vision it will help your child to reach their full potential. </a:t>
            </a:r>
          </a:p>
          <a:p>
            <a:pPr algn="ctr"/>
            <a:r>
              <a:rPr lang="en-GB" sz="3200" dirty="0" smtClean="0">
                <a:latin typeface="Comic Sans MS" panose="030F0702030302020204" pitchFamily="66" charset="0"/>
              </a:rPr>
              <a:t>We want to support you and your child in every way we can and creating a smooth transition into school really helps. This is a very different year for us and we would love to be meeting you face to face but that is not yet possible. </a:t>
            </a:r>
          </a:p>
          <a:p>
            <a:r>
              <a:rPr lang="en-GB" dirty="0" smtClean="0"/>
              <a:t> </a:t>
            </a:r>
            <a:endParaRPr lang="en-GB" dirty="0"/>
          </a:p>
        </p:txBody>
      </p:sp>
    </p:spTree>
    <p:extLst>
      <p:ext uri="{BB962C8B-B14F-4D97-AF65-F5344CB8AC3E}">
        <p14:creationId xmlns:p14="http://schemas.microsoft.com/office/powerpoint/2010/main" val="172605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2774278" y="447869"/>
            <a:ext cx="7349436"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latin typeface="Comic Sans MS" panose="030F0702030302020204" pitchFamily="66" charset="0"/>
              </a:rPr>
              <a:t>School Readiness</a:t>
            </a:r>
            <a:endParaRPr lang="en-US" sz="5400" b="1" cap="none" spc="0" dirty="0">
              <a:ln w="22225">
                <a:solidFill>
                  <a:schemeClr val="accent2"/>
                </a:solidFill>
                <a:prstDash val="solid"/>
              </a:ln>
              <a:solidFill>
                <a:schemeClr val="accent2">
                  <a:lumMod val="40000"/>
                  <a:lumOff val="60000"/>
                </a:schemeClr>
              </a:solidFill>
              <a:effectLst/>
              <a:latin typeface="Comic Sans MS" panose="030F0702030302020204" pitchFamily="66" charset="0"/>
            </a:endParaRPr>
          </a:p>
        </p:txBody>
      </p:sp>
      <p:pic>
        <p:nvPicPr>
          <p:cNvPr id="2050" name="Picture 2" descr="Image result for school read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566" y="1804857"/>
            <a:ext cx="7066319" cy="398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27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583096" y="530087"/>
            <a:ext cx="11608904" cy="6494085"/>
          </a:xfrm>
          <a:prstGeom prst="rect">
            <a:avLst/>
          </a:prstGeom>
        </p:spPr>
        <p:txBody>
          <a:bodyPr wrap="square">
            <a:spAutoFit/>
          </a:bodyPr>
          <a:lstStyle/>
          <a:p>
            <a:r>
              <a:rPr lang="en-GB" sz="3200" b="1" u="sng" dirty="0" smtClean="0">
                <a:latin typeface="Comic Sans MS" panose="030F0702030302020204" pitchFamily="66" charset="0"/>
              </a:rPr>
              <a:t>Key Skills to have in place before starting school </a:t>
            </a:r>
            <a:r>
              <a:rPr lang="en-GB" sz="3200" dirty="0" smtClean="0">
                <a:latin typeface="Comic Sans MS" panose="030F0702030302020204" pitchFamily="66" charset="0"/>
              </a:rPr>
              <a:t> </a:t>
            </a:r>
          </a:p>
          <a:p>
            <a:pPr>
              <a:buFont typeface="Arial" panose="020B0604020202020204" pitchFamily="34" charset="0"/>
              <a:buChar char="•"/>
            </a:pPr>
            <a:r>
              <a:rPr lang="en-GB" sz="3200" dirty="0" smtClean="0">
                <a:latin typeface="Comic Sans MS" panose="030F0702030302020204" pitchFamily="66" charset="0"/>
              </a:rPr>
              <a:t>Being able to get along with others and having </a:t>
            </a:r>
            <a:r>
              <a:rPr lang="en-GB" sz="3200" dirty="0">
                <a:latin typeface="Comic Sans MS" panose="030F0702030302020204" pitchFamily="66" charset="0"/>
              </a:rPr>
              <a:t>strong social </a:t>
            </a:r>
            <a:r>
              <a:rPr lang="en-GB" sz="3200" dirty="0" smtClean="0">
                <a:latin typeface="Comic Sans MS" panose="030F0702030302020204" pitchFamily="66" charset="0"/>
              </a:rPr>
              <a:t>skills- taking turns, waiting for a turn, being kind</a:t>
            </a:r>
            <a:endParaRPr lang="en-GB" sz="3200" dirty="0">
              <a:latin typeface="Comic Sans MS" panose="030F0702030302020204" pitchFamily="66" charset="0"/>
            </a:endParaRPr>
          </a:p>
          <a:p>
            <a:pPr>
              <a:buFont typeface="Arial" panose="020B0604020202020204" pitchFamily="34" charset="0"/>
              <a:buChar char="•"/>
            </a:pPr>
            <a:r>
              <a:rPr lang="en-GB" sz="3200" dirty="0" smtClean="0">
                <a:latin typeface="Comic Sans MS" panose="030F0702030302020204" pitchFamily="66" charset="0"/>
              </a:rPr>
              <a:t>Coping emotionally </a:t>
            </a:r>
            <a:r>
              <a:rPr lang="en-GB" sz="3200" dirty="0">
                <a:latin typeface="Comic Sans MS" panose="030F0702030302020204" pitchFamily="66" charset="0"/>
              </a:rPr>
              <a:t>with being separated from their </a:t>
            </a:r>
            <a:r>
              <a:rPr lang="en-GB" sz="3200" dirty="0" smtClean="0">
                <a:latin typeface="Comic Sans MS" panose="030F0702030302020204" pitchFamily="66" charset="0"/>
              </a:rPr>
              <a:t>parents/care givers</a:t>
            </a:r>
            <a:endParaRPr lang="en-GB" sz="3200" dirty="0">
              <a:latin typeface="Comic Sans MS" panose="030F0702030302020204" pitchFamily="66" charset="0"/>
            </a:endParaRPr>
          </a:p>
          <a:p>
            <a:pPr>
              <a:buFont typeface="Arial" panose="020B0604020202020204" pitchFamily="34" charset="0"/>
              <a:buChar char="•"/>
            </a:pPr>
            <a:r>
              <a:rPr lang="en-GB" sz="3200" dirty="0" smtClean="0">
                <a:latin typeface="Comic Sans MS" panose="030F0702030302020204" pitchFamily="66" charset="0"/>
              </a:rPr>
              <a:t> Being relatively </a:t>
            </a:r>
            <a:r>
              <a:rPr lang="en-GB" sz="3200" dirty="0">
                <a:latin typeface="Comic Sans MS" panose="030F0702030302020204" pitchFamily="66" charset="0"/>
              </a:rPr>
              <a:t>independent in their own personal </a:t>
            </a:r>
            <a:r>
              <a:rPr lang="en-GB" sz="3200" dirty="0" smtClean="0">
                <a:latin typeface="Comic Sans MS" panose="030F0702030302020204" pitchFamily="66" charset="0"/>
              </a:rPr>
              <a:t>care- washing hands, wiping properly after going to the toilet, looking after belongings</a:t>
            </a:r>
            <a:endParaRPr lang="en-GB" sz="3200" dirty="0">
              <a:latin typeface="Comic Sans MS" panose="030F0702030302020204" pitchFamily="66" charset="0"/>
            </a:endParaRPr>
          </a:p>
          <a:p>
            <a:pPr>
              <a:buFont typeface="Arial" panose="020B0604020202020204" pitchFamily="34" charset="0"/>
              <a:buChar char="•"/>
            </a:pPr>
            <a:r>
              <a:rPr lang="en-GB" sz="3200" dirty="0" smtClean="0">
                <a:latin typeface="Comic Sans MS" panose="030F0702030302020204" pitchFamily="66" charset="0"/>
              </a:rPr>
              <a:t>Have </a:t>
            </a:r>
            <a:r>
              <a:rPr lang="en-GB" sz="3200" dirty="0">
                <a:latin typeface="Comic Sans MS" panose="030F0702030302020204" pitchFamily="66" charset="0"/>
              </a:rPr>
              <a:t>a curiosity about the world and a desire to </a:t>
            </a:r>
            <a:r>
              <a:rPr lang="en-GB" sz="3200" dirty="0" smtClean="0">
                <a:latin typeface="Comic Sans MS" panose="030F0702030302020204" pitchFamily="66" charset="0"/>
              </a:rPr>
              <a:t>learn- asking questions, exploring the resources around them</a:t>
            </a:r>
          </a:p>
          <a:p>
            <a:pPr>
              <a:buFont typeface="Arial" panose="020B0604020202020204" pitchFamily="34" charset="0"/>
              <a:buChar char="•"/>
            </a:pPr>
            <a:r>
              <a:rPr lang="en-GB" sz="3200" dirty="0" smtClean="0">
                <a:latin typeface="Comic Sans MS" panose="030F0702030302020204" pitchFamily="66" charset="0"/>
              </a:rPr>
              <a:t>Good communication and listening skills- being able to follow an instruction, recalling past experiences, talking about own </a:t>
            </a:r>
            <a:r>
              <a:rPr lang="en-GB" sz="3200" dirty="0" smtClean="0">
                <a:latin typeface="Comic Sans MS" panose="030F0702030302020204" pitchFamily="66" charset="0"/>
              </a:rPr>
              <a:t>interests</a:t>
            </a:r>
            <a:endParaRPr lang="en-GB" sz="3200" dirty="0">
              <a:latin typeface="Comic Sans MS" panose="030F0702030302020204" pitchFamily="66" charset="0"/>
            </a:endParaRPr>
          </a:p>
        </p:txBody>
      </p:sp>
    </p:spTree>
    <p:extLst>
      <p:ext uri="{BB962C8B-B14F-4D97-AF65-F5344CB8AC3E}">
        <p14:creationId xmlns:p14="http://schemas.microsoft.com/office/powerpoint/2010/main" val="112741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598916" y="534142"/>
            <a:ext cx="10400010" cy="5509200"/>
          </a:xfrm>
          <a:prstGeom prst="rect">
            <a:avLst/>
          </a:prstGeom>
          <a:noFill/>
          <a:ln w="57150">
            <a:solidFill>
              <a:srgbClr val="002060"/>
            </a:solidFill>
          </a:ln>
        </p:spPr>
        <p:txBody>
          <a:bodyPr wrap="square" rtlCol="0">
            <a:spAutoFit/>
          </a:bodyPr>
          <a:lstStyle/>
          <a:p>
            <a:r>
              <a:rPr lang="en-GB" sz="3200" dirty="0" smtClean="0">
                <a:latin typeface="Comic Sans MS" panose="030F0702030302020204" pitchFamily="66" charset="0"/>
              </a:rPr>
              <a:t>Mouse club- your child will have the toy to help, and activities to do at home. You can find handy hints and tips for getting your child ready for school.</a:t>
            </a:r>
          </a:p>
          <a:p>
            <a:r>
              <a:rPr lang="en-GB" sz="3200" dirty="0" smtClean="0">
                <a:latin typeface="Comic Sans MS" panose="030F0702030302020204" pitchFamily="66" charset="0"/>
              </a:rPr>
              <a:t>Last year lots of parents commented on how great the ideas were and that they helped with a smooth transition and how to help their children be ready.</a:t>
            </a:r>
          </a:p>
          <a:p>
            <a:r>
              <a:rPr lang="en-GB" sz="3200" dirty="0" smtClean="0">
                <a:latin typeface="Comic Sans MS" panose="030F0702030302020204" pitchFamily="66" charset="0"/>
              </a:rPr>
              <a:t>Quotes-</a:t>
            </a:r>
          </a:p>
          <a:p>
            <a:r>
              <a:rPr lang="en-GB" sz="3200" dirty="0" smtClean="0">
                <a:latin typeface="Comic Sans MS" panose="030F0702030302020204" pitchFamily="66" charset="0"/>
              </a:rPr>
              <a:t>“Mouse Club really helped my child with their confidence”</a:t>
            </a:r>
          </a:p>
          <a:p>
            <a:r>
              <a:rPr lang="en-GB" sz="3200" dirty="0" smtClean="0">
                <a:latin typeface="Comic Sans MS" panose="030F0702030302020204" pitchFamily="66" charset="0"/>
              </a:rPr>
              <a:t>“I thought my child was ready but still saw a massive improvement with listening skills and communication.”</a:t>
            </a:r>
            <a:endParaRPr lang="en-GB" sz="2000" dirty="0"/>
          </a:p>
        </p:txBody>
      </p:sp>
      <p:pic>
        <p:nvPicPr>
          <p:cNvPr id="2" name="Picture 1"/>
          <p:cNvPicPr>
            <a:picLocks noChangeAspect="1"/>
          </p:cNvPicPr>
          <p:nvPr/>
        </p:nvPicPr>
        <p:blipFill>
          <a:blip r:embed="rId2"/>
          <a:stretch>
            <a:fillRect/>
          </a:stretch>
        </p:blipFill>
        <p:spPr>
          <a:xfrm>
            <a:off x="10890581" y="1039660"/>
            <a:ext cx="1301419" cy="1301419"/>
          </a:xfrm>
          <a:prstGeom prst="rect">
            <a:avLst/>
          </a:prstGeom>
        </p:spPr>
      </p:pic>
    </p:spTree>
    <p:extLst>
      <p:ext uri="{BB962C8B-B14F-4D97-AF65-F5344CB8AC3E}">
        <p14:creationId xmlns:p14="http://schemas.microsoft.com/office/powerpoint/2010/main" val="107085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098" name="Picture 2" descr="Image result for putting shoes on  eyfs"/>
          <p:cNvPicPr>
            <a:picLocks noChangeAspect="1" noChangeArrowheads="1"/>
          </p:cNvPicPr>
          <p:nvPr/>
        </p:nvPicPr>
        <p:blipFill rotWithShape="1">
          <a:blip r:embed="rId3">
            <a:extLst>
              <a:ext uri="{28A0092B-C50C-407E-A947-70E740481C1C}">
                <a14:useLocalDpi xmlns:a14="http://schemas.microsoft.com/office/drawing/2010/main" val="0"/>
              </a:ext>
            </a:extLst>
          </a:blip>
          <a:srcRect r="65349"/>
          <a:stretch/>
        </p:blipFill>
        <p:spPr bwMode="auto">
          <a:xfrm>
            <a:off x="1779102" y="638077"/>
            <a:ext cx="2805424" cy="2971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22521" y="809111"/>
            <a:ext cx="7077205" cy="2800767"/>
          </a:xfrm>
          <a:prstGeom prst="rect">
            <a:avLst/>
          </a:prstGeom>
          <a:noFill/>
        </p:spPr>
        <p:txBody>
          <a:bodyPr wrap="square" rtlCol="0">
            <a:spAutoFit/>
          </a:bodyPr>
          <a:lstStyle/>
          <a:p>
            <a:r>
              <a:rPr lang="en-GB" sz="4400" dirty="0" smtClean="0"/>
              <a:t>“Never help a child with a task at which they feel they can achieve.”</a:t>
            </a:r>
          </a:p>
          <a:p>
            <a:r>
              <a:rPr lang="en-GB" sz="4400" dirty="0" smtClean="0"/>
              <a:t>Maria Montessori </a:t>
            </a:r>
            <a:endParaRPr lang="en-GB" sz="4400" dirty="0"/>
          </a:p>
        </p:txBody>
      </p:sp>
      <p:pic>
        <p:nvPicPr>
          <p:cNvPr id="1026" name="Picture 2" descr="https://penetwork.co.uk/wp-content/uploads/2017/11/mouse-project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618" y="3972479"/>
            <a:ext cx="2042352" cy="20423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0475" t="12367" r="21150"/>
          <a:stretch/>
        </p:blipFill>
        <p:spPr>
          <a:xfrm rot="5400000">
            <a:off x="3621811" y="4014116"/>
            <a:ext cx="1925429" cy="18421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118783" y="4074443"/>
            <a:ext cx="2306097" cy="1721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7"/>
          <a:stretch>
            <a:fillRect/>
          </a:stretch>
        </p:blipFill>
        <p:spPr>
          <a:xfrm>
            <a:off x="9038059" y="4084017"/>
            <a:ext cx="2514600" cy="1819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6742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781878" y="569843"/>
            <a:ext cx="10972800" cy="372538"/>
          </a:xfrm>
          <a:prstGeom prst="rect">
            <a:avLst/>
          </a:prstGeom>
        </p:spPr>
        <p:txBody>
          <a:bodyPr wrap="square">
            <a:spAutoFit/>
          </a:bodyPr>
          <a:lstStyle/>
          <a:p>
            <a:pPr>
              <a:lnSpc>
                <a:spcPct val="107000"/>
              </a:lnSpc>
              <a:spcAft>
                <a:spcPts val="800"/>
              </a:spcAft>
            </a:pPr>
            <a:r>
              <a:rPr lang="en-GB" dirty="0" smtClean="0">
                <a:latin typeface="Comic Sans MS" panose="030F0702030302020204" pitchFamily="66" charset="0"/>
              </a:rPr>
              <a:t>The Reception Classrooms</a:t>
            </a:r>
            <a:r>
              <a:rPr lang="en-GB" b="1" u="sng" dirty="0" smtClean="0">
                <a:latin typeface="Comic Sans MS" panose="030F0702030302020204" pitchFamily="66" charset="0"/>
              </a:rPr>
              <a:t> </a:t>
            </a:r>
          </a:p>
        </p:txBody>
      </p:sp>
      <p:pic>
        <p:nvPicPr>
          <p:cNvPr id="1026" name="Picture 2" descr="IMG_0964"/>
          <p:cNvPicPr>
            <a:picLocks noChangeAspect="1" noChangeArrowheads="1"/>
          </p:cNvPicPr>
          <p:nvPr/>
        </p:nvPicPr>
        <p:blipFill>
          <a:blip r:embed="rId3">
            <a:extLst>
              <a:ext uri="{28A0092B-C50C-407E-A947-70E740481C1C}">
                <a14:useLocalDpi xmlns:a14="http://schemas.microsoft.com/office/drawing/2010/main" val="0"/>
              </a:ext>
            </a:extLst>
          </a:blip>
          <a:srcRect l="11668" r="8858" b="4237"/>
          <a:stretch>
            <a:fillRect/>
          </a:stretch>
        </p:blipFill>
        <p:spPr bwMode="auto">
          <a:xfrm>
            <a:off x="5251904" y="1134156"/>
            <a:ext cx="2400300" cy="21526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IMG_0890"/>
          <p:cNvPicPr>
            <a:picLocks noChangeAspect="1" noChangeArrowheads="1"/>
          </p:cNvPicPr>
          <p:nvPr/>
        </p:nvPicPr>
        <p:blipFill>
          <a:blip r:embed="rId4">
            <a:extLst>
              <a:ext uri="{28A0092B-C50C-407E-A947-70E740481C1C}">
                <a14:useLocalDpi xmlns:a14="http://schemas.microsoft.com/office/drawing/2010/main" val="0"/>
              </a:ext>
            </a:extLst>
          </a:blip>
          <a:srcRect b="14240"/>
          <a:stretch>
            <a:fillRect/>
          </a:stretch>
        </p:blipFill>
        <p:spPr bwMode="auto">
          <a:xfrm>
            <a:off x="598942" y="1134156"/>
            <a:ext cx="1981200" cy="21526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IMG_0962"/>
          <p:cNvPicPr>
            <a:picLocks noChangeAspect="1" noChangeArrowheads="1"/>
          </p:cNvPicPr>
          <p:nvPr/>
        </p:nvPicPr>
        <p:blipFill>
          <a:blip r:embed="rId5">
            <a:extLst>
              <a:ext uri="{28A0092B-C50C-407E-A947-70E740481C1C}">
                <a14:useLocalDpi xmlns:a14="http://schemas.microsoft.com/office/drawing/2010/main" val="0"/>
              </a:ext>
            </a:extLst>
          </a:blip>
          <a:srcRect l="11888" r="9689"/>
          <a:stretch>
            <a:fillRect/>
          </a:stretch>
        </p:blipFill>
        <p:spPr bwMode="auto">
          <a:xfrm>
            <a:off x="2727779" y="1124631"/>
            <a:ext cx="2390775" cy="21621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30" y="3421281"/>
            <a:ext cx="12091994" cy="2862322"/>
          </a:xfrm>
          <a:prstGeom prst="rect">
            <a:avLst/>
          </a:prstGeom>
          <a:noFill/>
        </p:spPr>
        <p:txBody>
          <a:bodyPr wrap="square" rtlCol="0">
            <a:spAutoFit/>
          </a:bodyPr>
          <a:lstStyle/>
          <a:p>
            <a:r>
              <a:rPr lang="en-GB" dirty="0" smtClean="0">
                <a:latin typeface="Comic Sans MS" panose="030F0702030302020204" pitchFamily="66" charset="0"/>
              </a:rPr>
              <a:t>These are the Reception classrooms – Robins, Wagtails and Puffins</a:t>
            </a:r>
          </a:p>
          <a:p>
            <a:r>
              <a:rPr lang="en-GB" dirty="0" smtClean="0">
                <a:latin typeface="Comic Sans MS" panose="030F0702030302020204" pitchFamily="66" charset="0"/>
              </a:rPr>
              <a:t>The children will be in one of these classes and also have access to the outside classroom. Every day the children need to be ready to learn and prepared so they have a successful day. Please ensure your child brings the things they need. </a:t>
            </a:r>
          </a:p>
          <a:p>
            <a:r>
              <a:rPr lang="en-GB" dirty="0" smtClean="0">
                <a:latin typeface="Comic Sans MS" panose="030F0702030302020204" pitchFamily="66" charset="0"/>
              </a:rPr>
              <a:t>Monday </a:t>
            </a:r>
          </a:p>
          <a:p>
            <a:r>
              <a:rPr lang="en-GB" dirty="0" smtClean="0">
                <a:latin typeface="Comic Sans MS" panose="030F0702030302020204" pitchFamily="66" charset="0"/>
              </a:rPr>
              <a:t>Water bottle with a sports lid  ( this stays in school for the week and we wash and refill daily)</a:t>
            </a:r>
          </a:p>
          <a:p>
            <a:r>
              <a:rPr lang="en-GB" dirty="0" smtClean="0">
                <a:latin typeface="Comic Sans MS" panose="030F0702030302020204" pitchFamily="66" charset="0"/>
              </a:rPr>
              <a:t>PE kit (this stays in school  for the half-term)</a:t>
            </a:r>
          </a:p>
          <a:p>
            <a:r>
              <a:rPr lang="en-GB" dirty="0" smtClean="0">
                <a:latin typeface="Comic Sans MS" panose="030F0702030302020204" pitchFamily="66" charset="0"/>
              </a:rPr>
              <a:t>Every day </a:t>
            </a:r>
          </a:p>
          <a:p>
            <a:r>
              <a:rPr lang="en-GB" dirty="0" smtClean="0">
                <a:latin typeface="Comic Sans MS" panose="030F0702030302020204" pitchFamily="66" charset="0"/>
              </a:rPr>
              <a:t>Healthy snack if required ( please adhere to the school healthy snack policy) </a:t>
            </a:r>
          </a:p>
          <a:p>
            <a:r>
              <a:rPr lang="en-GB" dirty="0" smtClean="0">
                <a:latin typeface="Comic Sans MS" panose="030F0702030302020204" pitchFamily="66" charset="0"/>
              </a:rPr>
              <a:t>Book bag and school reading diary</a:t>
            </a:r>
            <a:endParaRPr lang="en-GB" dirty="0">
              <a:latin typeface="Comic Sans MS" panose="030F0702030302020204" pitchFamily="66" charset="0"/>
            </a:endParaRPr>
          </a:p>
        </p:txBody>
      </p:sp>
    </p:spTree>
    <p:extLst>
      <p:ext uri="{BB962C8B-B14F-4D97-AF65-F5344CB8AC3E}">
        <p14:creationId xmlns:p14="http://schemas.microsoft.com/office/powerpoint/2010/main" val="425456854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190</TotalTime>
  <Words>532</Words>
  <Application>Microsoft Office PowerPoint</Application>
  <PresentationFormat>Widescreen</PresentationFormat>
  <Paragraphs>36</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Comic Sans MS</vt:lpstr>
      <vt:lpstr>Corbel</vt:lpstr>
      <vt:lpstr>Wingdings 2</vt:lpstr>
      <vt:lpstr>Frame</vt:lpstr>
      <vt:lpstr>Welcome to East Preston Infants</vt:lpstr>
      <vt:lpstr>   Please return Baseline forms We would normally have shared the following information with you at our first information meeting. We hope you find  this information helpful.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East Preston Infants</dc:title>
  <dc:creator>Lorna Payne</dc:creator>
  <cp:lastModifiedBy>Secretary</cp:lastModifiedBy>
  <cp:revision>23</cp:revision>
  <dcterms:created xsi:type="dcterms:W3CDTF">2019-05-02T13:24:10Z</dcterms:created>
  <dcterms:modified xsi:type="dcterms:W3CDTF">2020-05-06T10:11:24Z</dcterms:modified>
</cp:coreProperties>
</file>